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66" r:id="rId4"/>
    <p:sldId id="270" r:id="rId5"/>
    <p:sldId id="271" r:id="rId6"/>
    <p:sldId id="272" r:id="rId7"/>
    <p:sldId id="259" r:id="rId8"/>
    <p:sldId id="263" r:id="rId9"/>
    <p:sldId id="275" r:id="rId10"/>
    <p:sldId id="273" r:id="rId11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16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371600"/>
            <a:ext cx="7848600" cy="1927225"/>
          </a:xfrm>
        </p:spPr>
        <p:txBody>
          <a:bodyPr anchor="b">
            <a:noAutofit/>
          </a:bodyPr>
          <a:lstStyle>
            <a:lvl1pPr>
              <a:defRPr sz="5400" cap="all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3505200"/>
            <a:ext cx="6400800" cy="1752600"/>
          </a:xfrm>
        </p:spPr>
        <p:txBody>
          <a:bodyPr/>
          <a:lstStyle>
            <a:lvl1pPr marL="0" indent="0" algn="l">
              <a:buNone/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22.09.2016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cxnSp>
        <p:nvCxnSpPr>
          <p:cNvPr id="8" name="Straight Connector 7"/>
          <p:cNvCxnSpPr/>
          <p:nvPr/>
        </p:nvCxnSpPr>
        <p:spPr>
          <a:xfrm>
            <a:off x="685800" y="3398520"/>
            <a:ext cx="7848600" cy="1588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22.09.2016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2362200"/>
            <a:ext cx="7772400" cy="2200275"/>
          </a:xfrm>
        </p:spPr>
        <p:txBody>
          <a:bodyPr anchor="b">
            <a:normAutofit/>
          </a:bodyPr>
          <a:lstStyle>
            <a:lvl1pPr algn="l">
              <a:defRPr sz="4800" b="0" cap="all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4626864"/>
            <a:ext cx="7772400" cy="1500187"/>
          </a:xfrm>
        </p:spPr>
        <p:txBody>
          <a:bodyPr anchor="t">
            <a:normAutofit/>
          </a:bodyPr>
          <a:lstStyle>
            <a:lvl1pPr marL="0" indent="0">
              <a:buNone/>
              <a:defRPr sz="24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22.09.2016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cxnSp>
        <p:nvCxnSpPr>
          <p:cNvPr id="7" name="Straight Connector 6"/>
          <p:cNvCxnSpPr/>
          <p:nvPr/>
        </p:nvCxnSpPr>
        <p:spPr>
          <a:xfrm>
            <a:off x="731520" y="4599432"/>
            <a:ext cx="7848600" cy="1588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73352"/>
            <a:ext cx="4038600" cy="471830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73352"/>
            <a:ext cx="4038600" cy="471830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22.09.2016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76400"/>
            <a:ext cx="3931920" cy="639762"/>
          </a:xfrm>
          <a:noFill/>
          <a:ln>
            <a:noFill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none"/>
        </p:style>
        <p:txBody>
          <a:bodyPr anchor="ctr">
            <a:normAutofit/>
          </a:bodyPr>
          <a:lstStyle>
            <a:lvl1pPr marL="0" indent="0" algn="ctr">
              <a:buNone/>
              <a:defRPr sz="2000" b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438400"/>
            <a:ext cx="393192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54880" y="1676400"/>
            <a:ext cx="3931920" cy="639762"/>
          </a:xfrm>
          <a:noFill/>
          <a:ln>
            <a:noFill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none"/>
        </p:style>
        <p:txBody>
          <a:bodyPr anchor="ctr">
            <a:normAutofit/>
          </a:bodyPr>
          <a:lstStyle>
            <a:lvl1pPr marL="0" indent="0" algn="ctr">
              <a:buNone/>
              <a:defRPr lang="en-US" sz="2000" b="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54880" y="2438400"/>
            <a:ext cx="393192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22.09.2016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cxnSp>
        <p:nvCxnSpPr>
          <p:cNvPr id="11" name="Straight Connector 10"/>
          <p:cNvCxnSpPr/>
          <p:nvPr/>
        </p:nvCxnSpPr>
        <p:spPr>
          <a:xfrm rot="5400000">
            <a:off x="2217817" y="4045823"/>
            <a:ext cx="4709160" cy="794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22.09.2016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22.09.2016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92080"/>
            <a:ext cx="2139696" cy="1261872"/>
          </a:xfrm>
        </p:spPr>
        <p:txBody>
          <a:bodyPr anchor="b">
            <a:no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71800" y="792080"/>
            <a:ext cx="5715000" cy="557784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2130552"/>
            <a:ext cx="2139696" cy="4243615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22.09.2016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cxnSp>
        <p:nvCxnSpPr>
          <p:cNvPr id="9" name="Straight Connector 8"/>
          <p:cNvCxnSpPr/>
          <p:nvPr/>
        </p:nvCxnSpPr>
        <p:spPr>
          <a:xfrm rot="5400000">
            <a:off x="-13116" y="3580206"/>
            <a:ext cx="5577840" cy="1588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92480"/>
            <a:ext cx="2142680" cy="126492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858610" y="838201"/>
            <a:ext cx="5904390" cy="5500456"/>
          </a:xfrm>
          <a:solidFill>
            <a:schemeClr val="bg2"/>
          </a:solidFill>
          <a:ln w="76200">
            <a:solidFill>
              <a:srgbClr val="FFFFFF"/>
            </a:solidFill>
            <a:miter lim="800000"/>
          </a:ln>
          <a:effectLst>
            <a:outerShdw blurRad="50800" dist="12700" dir="5400000" algn="t" rotWithShape="0">
              <a:prstClr val="black">
                <a:alpha val="59000"/>
              </a:prstClr>
            </a:outerShdw>
          </a:effectLst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133600"/>
            <a:ext cx="2139696" cy="424281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22.09.2016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22.09.2016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609600"/>
            <a:ext cx="2057400" cy="5867400"/>
          </a:xfrm>
        </p:spPr>
        <p:txBody>
          <a:bodyPr vert="eaVert" anchor="b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609600"/>
            <a:ext cx="6019800" cy="586740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22.09.2016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0" y="220786"/>
            <a:ext cx="9144000" cy="2286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533400"/>
            <a:ext cx="8229600" cy="990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876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0" y="0"/>
            <a:ext cx="9144000" cy="36576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18288"/>
            <a:ext cx="2895600" cy="32918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FFFFFF"/>
                </a:solidFill>
              </a:defRPr>
            </a:lvl1pPr>
          </a:lstStyle>
          <a:p>
            <a:fld id="{B4C71EC6-210F-42DE-9C53-41977AD35B3D}" type="datetimeFigureOut">
              <a:rPr lang="ru-RU" smtClean="0"/>
              <a:pPr/>
              <a:t>22.09.2016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429000" y="18288"/>
            <a:ext cx="4114800" cy="32918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rgbClr val="FFFFFF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620000" y="18288"/>
            <a:ext cx="1066800" cy="32918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1">
                <a:solidFill>
                  <a:srgbClr val="FFFFFF"/>
                </a:solidFill>
              </a:defRPr>
            </a:lvl1pPr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4000" kern="1200" spc="-10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182880" indent="-182880" algn="l" defTabSz="914400" rtl="0" eaLnBrk="1" latinLnBrk="0" hangingPunct="1">
        <a:spcBef>
          <a:spcPct val="20000"/>
        </a:spcBef>
        <a:buClr>
          <a:schemeClr val="accent1"/>
        </a:buClr>
        <a:buSzPct val="85000"/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spcBef>
          <a:spcPct val="20000"/>
        </a:spcBef>
        <a:buClr>
          <a:schemeClr val="accent1"/>
        </a:buClr>
        <a:buSzPct val="85000"/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spcBef>
          <a:spcPct val="20000"/>
        </a:spcBef>
        <a:buClr>
          <a:schemeClr val="accent1"/>
        </a:buClr>
        <a:buSzPct val="90000"/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188720" indent="-13716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137160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6pPr>
      <a:lvl7pPr marL="155448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7pPr>
      <a:lvl8pPr marL="173736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8pPr>
      <a:lvl9pPr marL="192024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jpe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sz="3600" b="1" dirty="0" smtClean="0"/>
              <a:t>Советская Россия в годы гражданской войны</a:t>
            </a:r>
            <a:endParaRPr lang="ru-RU" sz="3600" b="1" dirty="0"/>
          </a:p>
        </p:txBody>
      </p:sp>
    </p:spTree>
    <p:extLst>
      <p:ext uri="{BB962C8B-B14F-4D97-AF65-F5344CB8AC3E}">
        <p14:creationId xmlns:p14="http://schemas.microsoft.com/office/powerpoint/2010/main" xmlns="" val="363039477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План 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1.Политика военного коммунизма</a:t>
            </a:r>
          </a:p>
          <a:p>
            <a:r>
              <a:rPr lang="ru-RU" dirty="0" smtClean="0"/>
              <a:t>2.Красный террор.</a:t>
            </a:r>
          </a:p>
          <a:p>
            <a:r>
              <a:rPr lang="ru-RU" dirty="0" smtClean="0"/>
              <a:t>3.Особенности тактики правительства Советской Армии.</a:t>
            </a:r>
          </a:p>
          <a:p>
            <a:pPr lvl="0"/>
            <a:r>
              <a:rPr lang="ru-RU" dirty="0" smtClean="0"/>
              <a:t>4. Коминтерн</a:t>
            </a:r>
          </a:p>
          <a:p>
            <a:pPr lvl="0"/>
            <a:r>
              <a:rPr lang="ru-RU" dirty="0" smtClean="0"/>
              <a:t>5.Причины победы большевиков</a:t>
            </a:r>
          </a:p>
          <a:p>
            <a:r>
              <a:rPr lang="ru-RU" dirty="0" smtClean="0"/>
              <a:t> </a:t>
            </a:r>
          </a:p>
          <a:p>
            <a:r>
              <a:rPr lang="ru-RU" dirty="0" smtClean="0"/>
              <a:t> 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85705629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b="1" dirty="0" smtClean="0"/>
              <a:t>Политика военного коммунизма</a:t>
            </a:r>
            <a:endParaRPr lang="ru-RU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1520" y="1600200"/>
            <a:ext cx="8435280" cy="4876800"/>
          </a:xfrm>
        </p:spPr>
        <p:txBody>
          <a:bodyPr/>
          <a:lstStyle/>
          <a:p>
            <a:r>
              <a:rPr lang="ru-RU" b="1" dirty="0" smtClean="0"/>
              <a:t>Причины  введения политики военного коммунизма:</a:t>
            </a:r>
          </a:p>
          <a:p>
            <a:r>
              <a:rPr lang="ru-RU" dirty="0" smtClean="0"/>
              <a:t>1. Советская Россия оказалась  в кольце фронтов и отрезанной от основных хлебных и топливно – сырьевых районов;</a:t>
            </a:r>
          </a:p>
          <a:p>
            <a:r>
              <a:rPr lang="ru-RU" dirty="0" smtClean="0"/>
              <a:t>2. У большевиков стремительно снизились шансы на победу;</a:t>
            </a:r>
          </a:p>
          <a:p>
            <a:r>
              <a:rPr lang="ru-RU" dirty="0"/>
              <a:t>3</a:t>
            </a:r>
            <a:r>
              <a:rPr lang="ru-RU" dirty="0" smtClean="0"/>
              <a:t>. Закрывались предприятия, в стране разразился голод, разруха;</a:t>
            </a:r>
          </a:p>
          <a:p>
            <a:r>
              <a:rPr lang="ru-RU" dirty="0"/>
              <a:t>4</a:t>
            </a:r>
            <a:r>
              <a:rPr lang="ru-RU" dirty="0" smtClean="0"/>
              <a:t>.Необходимость бесперебойного снабжения Красной Армии боеприпасами и продовольствием.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96670632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b="1" dirty="0" smtClean="0"/>
              <a:t>Основные  мероприятия:</a:t>
            </a:r>
            <a:br>
              <a:rPr lang="ru-RU" b="1" dirty="0" smtClean="0"/>
            </a:br>
            <a:endParaRPr lang="ru-RU" b="1" dirty="0" smtClean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ru-RU" dirty="0" smtClean="0"/>
              <a:t>1.Крайняя централизация управления экономикой (ВСНХ)</a:t>
            </a:r>
          </a:p>
          <a:p>
            <a:r>
              <a:rPr lang="ru-RU" dirty="0" smtClean="0"/>
              <a:t>2.Национализация крупной, средней и даже мелкой промышленности (частично),</a:t>
            </a:r>
          </a:p>
          <a:p>
            <a:r>
              <a:rPr lang="ru-RU" dirty="0" smtClean="0"/>
              <a:t>3.Государственная монополия на многие продукты сельского хозяйства, продразвёрстка,</a:t>
            </a:r>
          </a:p>
          <a:p>
            <a:r>
              <a:rPr lang="ru-RU" dirty="0" smtClean="0"/>
              <a:t> 4.Запрет частной торговли, </a:t>
            </a:r>
          </a:p>
          <a:p>
            <a:r>
              <a:rPr lang="ru-RU" dirty="0" smtClean="0"/>
              <a:t>5.Свёртывание товарно-денежных отношений, отмена платы за жилье, за коммунальные услуги, за транспорт;</a:t>
            </a:r>
          </a:p>
          <a:p>
            <a:r>
              <a:rPr lang="ru-RU" dirty="0" smtClean="0"/>
              <a:t>6.Уравнительство в распределении материальных благ, талоны и продуктовые пайки</a:t>
            </a:r>
          </a:p>
          <a:p>
            <a:r>
              <a:rPr lang="ru-RU" dirty="0" smtClean="0"/>
              <a:t>7. Введение всеобщей трудовой и воинской  повинности 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ru-RU" b="1" dirty="0" smtClean="0"/>
              <a:t>Проблемно-познавательная задача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/>
            <a:r>
              <a:rPr lang="ru-RU" sz="3200" b="1" i="1" dirty="0" smtClean="0"/>
              <a:t> </a:t>
            </a:r>
            <a:r>
              <a:rPr lang="ru-RU" sz="3200" b="1" dirty="0" smtClean="0"/>
              <a:t>определить, почему «красные»одержали победу </a:t>
            </a:r>
          </a:p>
          <a:p>
            <a:pPr algn="ctr"/>
            <a:r>
              <a:rPr lang="ru-RU" sz="3200" b="1" dirty="0" smtClean="0"/>
              <a:t>над «белыми».</a:t>
            </a:r>
          </a:p>
          <a:p>
            <a:pPr algn="ctr"/>
            <a:r>
              <a:rPr lang="ru-RU" sz="2200" b="1" dirty="0" smtClean="0"/>
              <a:t> 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571480"/>
            <a:ext cx="8229600" cy="5905520"/>
          </a:xfrm>
        </p:spPr>
        <p:txBody>
          <a:bodyPr>
            <a:normAutofit/>
          </a:bodyPr>
          <a:lstStyle/>
          <a:p>
            <a:pPr lvl="0"/>
            <a:r>
              <a:rPr lang="ru-RU" sz="2800" dirty="0" smtClean="0"/>
              <a:t>Введен «красный террор»- это форма политического запугивания, устрашения с использованием крайне жестоких методов, вплоть до физического уничтожения;</a:t>
            </a:r>
          </a:p>
          <a:p>
            <a:pPr lvl="0"/>
            <a:r>
              <a:rPr lang="ru-RU" sz="2800" dirty="0" smtClean="0"/>
              <a:t>Насильственную реквизицию хлеба в деревне заменили «продразверсткой»;</a:t>
            </a:r>
          </a:p>
          <a:p>
            <a:pPr lvl="0"/>
            <a:r>
              <a:rPr lang="ru-RU" sz="2800" dirty="0" smtClean="0"/>
              <a:t>В армии ввели институт комиссаров;</a:t>
            </a:r>
          </a:p>
          <a:p>
            <a:pPr lvl="0"/>
            <a:r>
              <a:rPr lang="ru-RU" sz="2800" dirty="0" smtClean="0"/>
              <a:t>Заключались временные союзы с анархистами (Махно) против наиболее опасного противника;</a:t>
            </a:r>
          </a:p>
          <a:p>
            <a:pPr lvl="0"/>
            <a:r>
              <a:rPr lang="ru-RU" sz="2800" dirty="0" smtClean="0"/>
              <a:t>«Сотрудничество с буржуазными специалистами» 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1196" y="332656"/>
            <a:ext cx="8229600" cy="990600"/>
          </a:xfrm>
        </p:spPr>
        <p:txBody>
          <a:bodyPr/>
          <a:lstStyle/>
          <a:p>
            <a:r>
              <a:rPr lang="ru-RU" dirty="0" smtClean="0">
                <a:solidFill>
                  <a:srgbClr val="C00000"/>
                </a:solidFill>
              </a:rPr>
              <a:t>2.Красный </a:t>
            </a:r>
            <a:r>
              <a:rPr lang="ru-RU" dirty="0">
                <a:solidFill>
                  <a:srgbClr val="C00000"/>
                </a:solidFill>
              </a:rPr>
              <a:t>террор.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1520" y="1484784"/>
            <a:ext cx="8399276" cy="3960440"/>
          </a:xfrm>
        </p:spPr>
        <p:txBody>
          <a:bodyPr>
            <a:normAutofit fontScale="92500" lnSpcReduction="10000"/>
          </a:bodyPr>
          <a:lstStyle/>
          <a:p>
            <a:r>
              <a:rPr lang="ru-RU" b="1" dirty="0" err="1"/>
              <a:t>Кра́сный</a:t>
            </a:r>
            <a:r>
              <a:rPr lang="ru-RU" b="1" dirty="0"/>
              <a:t> </a:t>
            </a:r>
            <a:r>
              <a:rPr lang="ru-RU" b="1" dirty="0" err="1"/>
              <a:t>терро́р</a:t>
            </a:r>
            <a:r>
              <a:rPr lang="ru-RU" dirty="0"/>
              <a:t> — комплекс карательных мер, проводившихся большевиками в ходе Гражданской войны в России(1917—1923) против социальных групп, провозглашённых классовыми врагами, а также против лиц, </a:t>
            </a:r>
            <a:r>
              <a:rPr lang="ru-RU" dirty="0" err="1"/>
              <a:t>обвинявшихся</a:t>
            </a:r>
            <a:r>
              <a:rPr lang="ru-RU" dirty="0"/>
              <a:t> </a:t>
            </a:r>
            <a:r>
              <a:rPr lang="ru-RU" dirty="0" smtClean="0"/>
              <a:t>в контрреволюционной деятельности.</a:t>
            </a:r>
          </a:p>
          <a:p>
            <a:r>
              <a:rPr lang="ru-RU" dirty="0" smtClean="0"/>
              <a:t>Вводиться официально в сентябре  1918 года после покушения на </a:t>
            </a:r>
            <a:r>
              <a:rPr lang="ru-RU" dirty="0" err="1" smtClean="0"/>
              <a:t>В.И.Ленина</a:t>
            </a:r>
            <a:r>
              <a:rPr lang="ru-RU" dirty="0" smtClean="0"/>
              <a:t>.</a:t>
            </a:r>
          </a:p>
          <a:p>
            <a:r>
              <a:rPr lang="ru-RU" dirty="0"/>
              <a:t>По инициативе Троцкого были созданы концентрационные лагеря.</a:t>
            </a:r>
          </a:p>
          <a:p>
            <a:r>
              <a:rPr lang="ru-RU" dirty="0"/>
              <a:t>По оценкам некоторых историков от белого и красного террора погибло не менее  8 </a:t>
            </a:r>
            <a:r>
              <a:rPr lang="ru-RU" dirty="0" err="1"/>
              <a:t>млн.человек</a:t>
            </a:r>
            <a:r>
              <a:rPr lang="ru-RU" dirty="0"/>
              <a:t>.</a:t>
            </a:r>
          </a:p>
          <a:p>
            <a:endParaRPr lang="ru-RU" dirty="0"/>
          </a:p>
        </p:txBody>
      </p:sp>
      <p:pic>
        <p:nvPicPr>
          <p:cNvPr id="3074" name="Picture 2" descr="https://upload.wikimedia.org/wikipedia/ru/thumb/b/bd/%D0%91%D0%BE%D0%BB%D1%8C%D1%88%D0%B5%D0%B2%D0%B8%D0%BA%D0%B82.jpg/350px-%D0%91%D0%BE%D0%BB%D1%8C%D1%88%D0%B5%D0%B2%D0%B8%D0%BA%D0%B8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812442" y="4899491"/>
            <a:ext cx="2331558" cy="19585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2843808" y="6211669"/>
            <a:ext cx="338437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Антибольшевистский плакат 1918 -1920 </a:t>
            </a:r>
            <a:r>
              <a:rPr lang="ru-RU" dirty="0" err="1" smtClean="0"/>
              <a:t>гг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179034670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362137"/>
            <a:ext cx="8229600" cy="690599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/>
              <a:t>2.Красный террор.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845794" y="1196752"/>
            <a:ext cx="5148064" cy="2660549"/>
          </a:xfrm>
        </p:spPr>
        <p:txBody>
          <a:bodyPr>
            <a:noAutofit/>
          </a:bodyPr>
          <a:lstStyle/>
          <a:p>
            <a:r>
              <a:rPr lang="ru-RU" sz="1800" b="1" dirty="0" err="1" smtClean="0"/>
              <a:t>Расстре́л</a:t>
            </a:r>
            <a:r>
              <a:rPr lang="ru-RU" sz="1800" b="1" dirty="0" smtClean="0"/>
              <a:t> </a:t>
            </a:r>
            <a:r>
              <a:rPr lang="ru-RU" sz="1800" b="1" dirty="0" err="1" smtClean="0"/>
              <a:t>ца́рской</a:t>
            </a:r>
            <a:r>
              <a:rPr lang="ru-RU" sz="1800" b="1" dirty="0"/>
              <a:t> </a:t>
            </a:r>
            <a:r>
              <a:rPr lang="ru-RU" sz="1800" b="1" dirty="0" smtClean="0"/>
              <a:t>семьи́</a:t>
            </a:r>
            <a:r>
              <a:rPr lang="ru-RU" sz="1800" dirty="0"/>
              <a:t> </a:t>
            </a:r>
            <a:endParaRPr lang="ru-RU" sz="1800" dirty="0" smtClean="0"/>
          </a:p>
          <a:p>
            <a:pPr marL="0" indent="0">
              <a:buNone/>
            </a:pPr>
            <a:r>
              <a:rPr lang="ru-RU" sz="1800" dirty="0" smtClean="0"/>
              <a:t>(</a:t>
            </a:r>
            <a:r>
              <a:rPr lang="ru-RU" sz="1800" dirty="0"/>
              <a:t>бывшего </a:t>
            </a:r>
            <a:r>
              <a:rPr lang="ru-RU" sz="1800" dirty="0" smtClean="0"/>
              <a:t>российского</a:t>
            </a:r>
            <a:r>
              <a:rPr lang="ru-RU" sz="1800" dirty="0"/>
              <a:t> </a:t>
            </a:r>
            <a:r>
              <a:rPr lang="ru-RU" sz="1800" dirty="0" smtClean="0"/>
              <a:t>императора</a:t>
            </a:r>
            <a:r>
              <a:rPr lang="ru-RU" sz="1800" dirty="0"/>
              <a:t> Николая </a:t>
            </a:r>
            <a:r>
              <a:rPr lang="en-US" sz="1800" dirty="0" smtClean="0"/>
              <a:t>I</a:t>
            </a:r>
            <a:r>
              <a:rPr lang="ru-RU" sz="1800" dirty="0" smtClean="0"/>
              <a:t>I, </a:t>
            </a:r>
            <a:r>
              <a:rPr lang="ru-RU" sz="1800" dirty="0"/>
              <a:t>его семьи и прислуги) был осуществлён в полуподвальном помещении дома </a:t>
            </a:r>
            <a:r>
              <a:rPr lang="ru-RU" sz="1800" dirty="0" smtClean="0"/>
              <a:t>Ипатьева</a:t>
            </a:r>
            <a:r>
              <a:rPr lang="ru-RU" sz="1800" dirty="0"/>
              <a:t> </a:t>
            </a:r>
            <a:r>
              <a:rPr lang="ru-RU" sz="1800" dirty="0" smtClean="0"/>
              <a:t>в</a:t>
            </a:r>
            <a:r>
              <a:rPr lang="ru-RU" sz="1800" dirty="0"/>
              <a:t> </a:t>
            </a:r>
            <a:r>
              <a:rPr lang="ru-RU" sz="1800" dirty="0" smtClean="0"/>
              <a:t>Екатеринбурге</a:t>
            </a:r>
            <a:r>
              <a:rPr lang="ru-RU" sz="1800" dirty="0"/>
              <a:t> </a:t>
            </a:r>
            <a:r>
              <a:rPr lang="ru-RU" sz="1800" dirty="0" smtClean="0"/>
              <a:t>в </a:t>
            </a:r>
            <a:r>
              <a:rPr lang="ru-RU" sz="1800" dirty="0"/>
              <a:t>ночь с 16 на 17 июля 1918 </a:t>
            </a:r>
            <a:r>
              <a:rPr lang="ru-RU" sz="1800" dirty="0" smtClean="0"/>
              <a:t>года</a:t>
            </a:r>
            <a:r>
              <a:rPr lang="ru-RU" sz="1800" dirty="0"/>
              <a:t> </a:t>
            </a:r>
            <a:r>
              <a:rPr lang="ru-RU" sz="1800" dirty="0" smtClean="0"/>
              <a:t>во </a:t>
            </a:r>
            <a:r>
              <a:rPr lang="ru-RU" sz="1800" dirty="0"/>
              <a:t>исполнение постановления исполкома Уральского областного Совета рабочих, крестьянских и солдатских </a:t>
            </a:r>
            <a:r>
              <a:rPr lang="ru-RU" sz="1800" dirty="0" smtClean="0"/>
              <a:t>депутатов</a:t>
            </a:r>
            <a:r>
              <a:rPr lang="ru-RU" sz="1800" baseline="30000" dirty="0"/>
              <a:t> </a:t>
            </a:r>
            <a:r>
              <a:rPr lang="ru-RU" sz="1800" dirty="0" smtClean="0"/>
              <a:t> </a:t>
            </a:r>
            <a:r>
              <a:rPr lang="ru-RU" sz="1800" dirty="0" err="1" smtClean="0"/>
              <a:t>возглавлявшегося</a:t>
            </a:r>
            <a:r>
              <a:rPr lang="ru-RU" sz="1800" dirty="0" smtClean="0"/>
              <a:t> </a:t>
            </a:r>
            <a:r>
              <a:rPr lang="ru-RU" sz="1800" dirty="0"/>
              <a:t> </a:t>
            </a:r>
            <a:r>
              <a:rPr lang="ru-RU" sz="1800" dirty="0" smtClean="0"/>
              <a:t>большевиками</a:t>
            </a:r>
          </a:p>
        </p:txBody>
      </p:sp>
      <p:pic>
        <p:nvPicPr>
          <p:cNvPr id="4098" name="Picture 2" descr="http://kprf.ru/images/67453-8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79512" y="4260749"/>
            <a:ext cx="2662206" cy="20498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11114" y="6485096"/>
            <a:ext cx="30963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Подвал </a:t>
            </a:r>
            <a:r>
              <a:rPr lang="ru-RU" dirty="0" err="1" smtClean="0"/>
              <a:t>Ипатьевского</a:t>
            </a:r>
            <a:r>
              <a:rPr lang="ru-RU" dirty="0" smtClean="0"/>
              <a:t> дома</a:t>
            </a:r>
            <a:endParaRPr lang="ru-RU" dirty="0"/>
          </a:p>
        </p:txBody>
      </p:sp>
      <p:pic>
        <p:nvPicPr>
          <p:cNvPr id="4100" name="Picture 4" descr="http://www.people.su/images/articles/img_item_1360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08715" y="1196752"/>
            <a:ext cx="3274807" cy="27235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4102" name="Picture 6" descr="https://upload.wikimedia.org/wikipedia/commons/thumb/8/8f/Ipat%27jev_Haus.jpg/245px-Ipat%27jev_Haus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220072" y="3944370"/>
            <a:ext cx="3789135" cy="23662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5652120" y="6311338"/>
            <a:ext cx="22322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Дом Ипатьева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284862450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 eaLnBrk="1" hangingPunct="1">
              <a:defRPr/>
            </a:pPr>
            <a:r>
              <a:rPr lang="ru-RU" b="1" dirty="0" smtClean="0"/>
              <a:t>Итоги гражданской войны.</a:t>
            </a:r>
          </a:p>
        </p:txBody>
      </p:sp>
      <p:sp>
        <p:nvSpPr>
          <p:cNvPr id="2969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28625" y="1500188"/>
            <a:ext cx="8258175" cy="4595812"/>
          </a:xfrm>
        </p:spPr>
        <p:txBody>
          <a:bodyPr/>
          <a:lstStyle/>
          <a:p>
            <a:pPr eaLnBrk="1" hangingPunct="1">
              <a:lnSpc>
                <a:spcPct val="90000"/>
              </a:lnSpc>
              <a:defRPr/>
            </a:pPr>
            <a:r>
              <a:rPr lang="ru-RU" sz="2800" dirty="0" smtClean="0"/>
              <a:t>1</a:t>
            </a:r>
            <a:r>
              <a:rPr lang="ru-RU" sz="2800" b="1" dirty="0" smtClean="0"/>
              <a:t>. Большевизм победил, сохранив государственность и суверенитет России.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ru-RU" sz="2800" b="1" dirty="0" smtClean="0"/>
              <a:t>2. Ущерб, нанесенный народному хозяйству, превысил 50 млрд. руб.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ru-RU" sz="2800" b="1" dirty="0" smtClean="0"/>
              <a:t>3. Производство сократилось в 7 раз.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ru-RU" sz="2800" b="1" dirty="0" smtClean="0"/>
              <a:t>4. Людские потери – около 13 млн. человек.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ru-RU" sz="2800" b="1" dirty="0" smtClean="0"/>
              <a:t>5. Около 2 млн. человек эмигрировало.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ru-RU" sz="2800" b="1" dirty="0" smtClean="0"/>
              <a:t>6. Под воздействием небывалой жестокости братоубийственной войны деформировалось общественное сознание.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b="1" dirty="0" smtClean="0"/>
              <a:t> «Решающие победы красных»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idx="1"/>
          </p:nvPr>
        </p:nvGraphicFramePr>
        <p:xfrm>
          <a:off x="457200" y="1600200"/>
          <a:ext cx="8229600" cy="50647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43200"/>
                <a:gridCol w="2743200"/>
                <a:gridCol w="2743200"/>
              </a:tblGrid>
              <a:tr h="370840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400" b="1" dirty="0">
                          <a:latin typeface="Times New Roman"/>
                          <a:ea typeface="Times New Roman"/>
                        </a:rPr>
                        <a:t>Дата 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400" b="1" dirty="0">
                          <a:latin typeface="Times New Roman"/>
                          <a:ea typeface="Times New Roman"/>
                        </a:rPr>
                        <a:t>Событие 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400" b="1">
                          <a:latin typeface="Times New Roman"/>
                          <a:ea typeface="Times New Roman"/>
                        </a:rPr>
                        <a:t>Фронт </a:t>
                      </a:r>
                    </a:p>
                  </a:txBody>
                  <a:tcPr marL="68580" marR="68580" marT="0" marB="0"/>
                </a:tc>
              </a:tr>
              <a:tr h="370840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400" b="1">
                          <a:latin typeface="Times New Roman"/>
                          <a:ea typeface="Times New Roman"/>
                        </a:rPr>
                        <a:t>Май 1919 г.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400" b="1" dirty="0">
                          <a:latin typeface="Times New Roman"/>
                          <a:ea typeface="Times New Roman"/>
                        </a:rPr>
                        <a:t>Красная Армия под командованием С.С.Каменева остановила под Уфой силы армии Колчака и перешла в контрнаступление.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400" b="1" dirty="0">
                          <a:latin typeface="Times New Roman"/>
                          <a:ea typeface="Times New Roman"/>
                        </a:rPr>
                        <a:t>Восточный фронт</a:t>
                      </a:r>
                    </a:p>
                  </a:txBody>
                  <a:tcPr marL="68580" marR="68580" marT="0" marB="0"/>
                </a:tc>
              </a:tr>
              <a:tr h="370840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400" b="1">
                          <a:latin typeface="Times New Roman"/>
                          <a:ea typeface="Times New Roman"/>
                        </a:rPr>
                        <a:t>Июль–август 1919 г.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400" b="1">
                          <a:latin typeface="Times New Roman"/>
                          <a:ea typeface="Times New Roman"/>
                        </a:rPr>
                        <a:t>Красная Армия под командованием М.Н.Тухачевского разбила белых и овладела Уралом (Златоустовская и Челябинская операции)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400" b="1" dirty="0">
                          <a:latin typeface="Times New Roman"/>
                          <a:ea typeface="Times New Roman"/>
                        </a:rPr>
                        <a:t>Восточный фронт</a:t>
                      </a:r>
                    </a:p>
                  </a:txBody>
                  <a:tcPr marL="68580" marR="68580" marT="0" marB="0"/>
                </a:tc>
              </a:tr>
              <a:tr h="370840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400" b="1">
                          <a:latin typeface="Times New Roman"/>
                          <a:ea typeface="Times New Roman"/>
                        </a:rPr>
                        <a:t>Октябрь 1919 г.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400" b="1">
                          <a:latin typeface="Times New Roman"/>
                          <a:ea typeface="Times New Roman"/>
                        </a:rPr>
                        <a:t>Конница С.М.Буденного прорвала фронт белых под Воронежом и Касторной и вышла в тылы деникинских войск.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400" b="1" dirty="0">
                          <a:latin typeface="Times New Roman"/>
                          <a:ea typeface="Times New Roman"/>
                        </a:rPr>
                        <a:t>Южный фронт</a:t>
                      </a:r>
                    </a:p>
                  </a:txBody>
                  <a:tcPr marL="68580" marR="68580" marT="0" marB="0"/>
                </a:tc>
              </a:tr>
              <a:tr h="370840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400" b="1">
                          <a:latin typeface="Times New Roman"/>
                          <a:ea typeface="Times New Roman"/>
                        </a:rPr>
                        <a:t>Март 1920 г.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400" b="1">
                          <a:latin typeface="Times New Roman"/>
                          <a:ea typeface="Times New Roman"/>
                        </a:rPr>
                        <a:t>Войска Красной Армии под командованием М.Н.Тухачевского, используя боевые возможности Первой Конной Армии, завершили разгром деникинских войск.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400" b="1" dirty="0">
                          <a:latin typeface="Times New Roman"/>
                          <a:ea typeface="Times New Roman"/>
                        </a:rPr>
                        <a:t>Кавказский фронт</a:t>
                      </a:r>
                    </a:p>
                  </a:txBody>
                  <a:tcPr marL="68580" marR="68580" marT="0" marB="0"/>
                </a:tc>
              </a:tr>
            </a:tbl>
          </a:graphicData>
        </a:graphic>
      </p:graphicFrame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Ясность">
  <a:themeElements>
    <a:clrScheme name="Ясность">
      <a:dk1>
        <a:srgbClr val="292934"/>
      </a:dk1>
      <a:lt1>
        <a:srgbClr val="FFFFFF"/>
      </a:lt1>
      <a:dk2>
        <a:srgbClr val="D2533C"/>
      </a:dk2>
      <a:lt2>
        <a:srgbClr val="F3F2DC"/>
      </a:lt2>
      <a:accent1>
        <a:srgbClr val="93A299"/>
      </a:accent1>
      <a:accent2>
        <a:srgbClr val="AD8F67"/>
      </a:accent2>
      <a:accent3>
        <a:srgbClr val="726056"/>
      </a:accent3>
      <a:accent4>
        <a:srgbClr val="4C5A6A"/>
      </a:accent4>
      <a:accent5>
        <a:srgbClr val="808DA0"/>
      </a:accent5>
      <a:accent6>
        <a:srgbClr val="79463D"/>
      </a:accent6>
      <a:hlink>
        <a:srgbClr val="0000FF"/>
      </a:hlink>
      <a:folHlink>
        <a:srgbClr val="800080"/>
      </a:folHlink>
    </a:clrScheme>
    <a:fontScheme name="Классическая 2">
      <a:majorFont>
        <a:latin typeface="Arial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Ясность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hade val="86000"/>
                <a:satMod val="140000"/>
              </a:schemeClr>
            </a:gs>
            <a:gs pos="45000">
              <a:schemeClr val="phClr">
                <a:tint val="48000"/>
                <a:satMod val="150000"/>
              </a:schemeClr>
            </a:gs>
            <a:gs pos="100000">
              <a:schemeClr val="phClr">
                <a:tint val="28000"/>
                <a:satMod val="16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70000"/>
                <a:satMod val="150000"/>
              </a:schemeClr>
            </a:gs>
            <a:gs pos="34000">
              <a:schemeClr val="phClr">
                <a:shade val="70000"/>
                <a:satMod val="140000"/>
              </a:schemeClr>
            </a:gs>
            <a:gs pos="70000">
              <a:schemeClr val="phClr">
                <a:tint val="100000"/>
                <a:shade val="90000"/>
                <a:satMod val="140000"/>
              </a:schemeClr>
            </a:gs>
            <a:gs pos="100000">
              <a:schemeClr val="phClr">
                <a:tint val="100000"/>
                <a:shade val="100000"/>
                <a:satMod val="10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6425" cap="flat" cmpd="sng" algn="ctr">
          <a:solidFill>
            <a:schemeClr val="phClr"/>
          </a:solidFill>
          <a:prstDash val="solid"/>
        </a:ln>
        <a:ln w="444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5100000"/>
            </a:lightRig>
          </a:scene3d>
          <a:sp3d contourW="6350">
            <a:bevelT w="29210" h="12700"/>
            <a:contourClr>
              <a:schemeClr val="phClr">
                <a:shade val="30000"/>
                <a:satMod val="1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5000"/>
                <a:satMod val="180000"/>
              </a:schemeClr>
            </a:gs>
            <a:gs pos="40000">
              <a:schemeClr val="phClr">
                <a:tint val="95000"/>
                <a:shade val="85000"/>
                <a:satMod val="150000"/>
              </a:schemeClr>
            </a:gs>
            <a:gs pos="100000">
              <a:schemeClr val="phClr">
                <a:shade val="45000"/>
                <a:satMod val="200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shade val="55000"/>
              </a:schemeClr>
              <a:schemeClr val="phClr">
                <a:tint val="97000"/>
                <a:satMod val="95000"/>
              </a:schemeClr>
            </a:duotone>
          </a:blip>
          <a:tile tx="0" ty="0" sx="70000" sy="7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Clarity</Template>
  <TotalTime>268</TotalTime>
  <Words>348</Words>
  <Application>Microsoft Office PowerPoint</Application>
  <PresentationFormat>Экран (4:3)</PresentationFormat>
  <Paragraphs>66</Paragraphs>
  <Slides>10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1" baseType="lpstr">
      <vt:lpstr>Ясность</vt:lpstr>
      <vt:lpstr>Советская Россия в годы гражданской войны</vt:lpstr>
      <vt:lpstr>План </vt:lpstr>
      <vt:lpstr>Политика военного коммунизма</vt:lpstr>
      <vt:lpstr>Основные  мероприятия: </vt:lpstr>
      <vt:lpstr>Проблемно-познавательная задача</vt:lpstr>
      <vt:lpstr>Слайд 6</vt:lpstr>
      <vt:lpstr>2.Красный террор.</vt:lpstr>
      <vt:lpstr>2.Красный террор.</vt:lpstr>
      <vt:lpstr>Итоги гражданской войны.</vt:lpstr>
      <vt:lpstr> «Решающие победы красных» 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Советская Россия в годы гражданской войны</dc:title>
  <dc:subject>ая Россия в годы гражданской войны</dc:subject>
  <dc:creator>Мингазова Р.А.</dc:creator>
  <cp:lastModifiedBy>бсш</cp:lastModifiedBy>
  <cp:revision>19</cp:revision>
  <dcterms:modified xsi:type="dcterms:W3CDTF">2016-09-22T17:41:53Z</dcterms:modified>
</cp:coreProperties>
</file>